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70" r:id="rId2"/>
    <p:sldId id="272" r:id="rId3"/>
    <p:sldId id="258" r:id="rId4"/>
    <p:sldId id="259" r:id="rId5"/>
    <p:sldId id="274" r:id="rId6"/>
    <p:sldId id="275" r:id="rId7"/>
    <p:sldId id="273" r:id="rId8"/>
    <p:sldId id="276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en" panose="020B0604020202020204" charset="0"/>
      <p:regular r:id="rId22"/>
      <p:bold r:id="rId23"/>
    </p:embeddedFont>
    <p:embeddedFont>
      <p:font typeface="Arial Black" panose="020B0A04020102020204" pitchFamily="34" charset="0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ko hadar" initials="ah" lastIdx="2" clrIdx="0">
    <p:extLst>
      <p:ext uri="{19B8F6BF-5375-455C-9EA6-DF929625EA0E}">
        <p15:presenceInfo xmlns:p15="http://schemas.microsoft.com/office/powerpoint/2012/main" userId="1d448fb59e4c7a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C03C"/>
    <a:srgbClr val="0CECEC"/>
    <a:srgbClr val="0CE0CE"/>
    <a:srgbClr val="66BB6A"/>
    <a:srgbClr val="FE98E1"/>
    <a:srgbClr val="C7FA6A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130" autoAdjust="0"/>
  </p:normalViewPr>
  <p:slideViewPr>
    <p:cSldViewPr snapToGrid="0">
      <p:cViewPr varScale="1">
        <p:scale>
          <a:sx n="85" d="100"/>
          <a:sy n="85" d="100"/>
        </p:scale>
        <p:origin x="1536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>
            <a:extLst>
              <a:ext uri="{FF2B5EF4-FFF2-40B4-BE49-F238E27FC236}">
                <a16:creationId xmlns:a16="http://schemas.microsoft.com/office/drawing/2014/main" id="{B728E8B1-E8A6-4E1B-AC77-F16EABF734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D043BA6-8C04-4EB4-8563-A3CC7B30B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ED27-6CCA-42D8-B82B-A1A59599C4FB}" type="datetimeFigureOut">
              <a:rPr lang="sk-SK" smtClean="0"/>
              <a:t>15. 2. 2022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0796E0D9-C983-457C-8339-988FE29217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309D787-1E0A-408C-AE22-29E5C6EFB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AD6-4BC4-4B06-926A-2CBAA059BB2C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2271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DD579-1158-41C3-BD99-474EAD3C73FA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083F-1C56-489F-B6FE-A45B019FA0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Opis aplikácie:</a:t>
            </a:r>
          </a:p>
          <a:p>
            <a:r>
              <a:rPr lang="sk-SK" noProof="0" dirty="0"/>
              <a:t> Našim cieľom bolo vytvoriť funkčnú a </a:t>
            </a:r>
            <a:r>
              <a:rPr lang="sk-SK" noProof="0" dirty="0" err="1"/>
              <a:t>prakticku</a:t>
            </a:r>
            <a:r>
              <a:rPr lang="sk-SK" noProof="0" dirty="0"/>
              <a:t> aplikáciu pre </a:t>
            </a:r>
            <a:r>
              <a:rPr lang="sk-SK" noProof="0" dirty="0" err="1"/>
              <a:t>studentov</a:t>
            </a:r>
            <a:r>
              <a:rPr lang="sk-SK" noProof="0" dirty="0"/>
              <a:t> ale aj </a:t>
            </a:r>
            <a:r>
              <a:rPr lang="sk-SK" noProof="0" dirty="0" err="1"/>
              <a:t>ucitelov</a:t>
            </a:r>
            <a:r>
              <a:rPr lang="sk-SK" noProof="0" dirty="0"/>
              <a:t> v ktorej sme sa zamerali</a:t>
            </a:r>
          </a:p>
          <a:p>
            <a:r>
              <a:rPr lang="sk-SK" noProof="0" dirty="0"/>
              <a:t> na jednoduchý, no priateľský dizajn s množstvom funkcií pre každodenný </a:t>
            </a:r>
            <a:r>
              <a:rPr lang="sk-SK" noProof="0" dirty="0" err="1"/>
              <a:t>zivot</a:t>
            </a:r>
            <a:r>
              <a:rPr lang="sk-SK" noProof="0" dirty="0"/>
              <a:t> </a:t>
            </a:r>
            <a:r>
              <a:rPr lang="sk-SK" noProof="0" dirty="0" err="1"/>
              <a:t>studentov</a:t>
            </a:r>
            <a:r>
              <a:rPr lang="sk-SK" noProof="0" dirty="0"/>
              <a:t>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4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4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 - používateľské rozhranie na vývoj našej mobilnej aplikácie,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Oficiálna dokumentácia docs.flutter.dev</a:t>
            </a:r>
          </a:p>
          <a:p>
            <a:endParaRPr lang="sk-SK" noProof="0" dirty="0"/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endParaRPr lang="sk-SK" noProof="0" dirty="0"/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 na </a:t>
            </a:r>
            <a:r>
              <a:rPr lang="sk-SK" noProof="0" dirty="0" err="1"/>
              <a:t>zariadeni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Figma(</a:t>
            </a:r>
            <a:r>
              <a:rPr lang="sk-SK" noProof="0" dirty="0" err="1"/>
              <a:t>Navrh</a:t>
            </a:r>
            <a:r>
              <a:rPr lang="sk-SK" noProof="0" dirty="0"/>
              <a:t> </a:t>
            </a:r>
            <a:r>
              <a:rPr lang="sk-SK" noProof="0" dirty="0" err="1"/>
              <a:t>Aplikacie</a:t>
            </a:r>
            <a:r>
              <a:rPr lang="sk-SK" noProof="0" dirty="0"/>
              <a:t>, kreslenie </a:t>
            </a:r>
            <a:r>
              <a:rPr lang="sk-SK" noProof="0" dirty="0" err="1"/>
              <a:t>planov</a:t>
            </a:r>
            <a:r>
              <a:rPr lang="sk-SK" noProof="0" dirty="0"/>
              <a:t> </a:t>
            </a:r>
            <a:r>
              <a:rPr lang="sk-SK" noProof="0" dirty="0" err="1"/>
              <a:t>skoly</a:t>
            </a:r>
            <a:r>
              <a:rPr lang="sk-SK" noProof="0" dirty="0"/>
              <a:t>),</a:t>
            </a:r>
            <a:br>
              <a:rPr lang="sk-SK" noProof="0" dirty="0"/>
            </a:br>
            <a:r>
              <a:rPr lang="sk-SK" noProof="0" dirty="0"/>
              <a:t>	Git(</a:t>
            </a:r>
            <a:r>
              <a:rPr lang="sk-SK" noProof="0" dirty="0" err="1"/>
              <a:t>Zalohovanie</a:t>
            </a:r>
            <a:r>
              <a:rPr lang="sk-SK" noProof="0" dirty="0"/>
              <a:t> a verziovanie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beh aplikácie je samozrejme treba mobilné zariadenie no vďaka rozhodnutiu</a:t>
            </a:r>
            <a:br>
              <a:rPr lang="sk-SK" dirty="0"/>
            </a:br>
            <a:r>
              <a:rPr lang="sk-SK" dirty="0"/>
              <a:t>použiť na vývoj Flutter, nezáleží na OS zariadenia, teda naša aplikácia je MULTIPLATFORMOVÁ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6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0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noProof="0" dirty="0"/>
              <a:t>Na vývoj našej mobilnej aplikácie sme použili tieto frameworky a knižnice ktoré vidíte na obrazovke. Medzi hlavné patrí </a:t>
            </a:r>
          </a:p>
          <a:p>
            <a:r>
              <a:rPr lang="sk-SK" noProof="0" dirty="0"/>
              <a:t>flutter – používateľské rozhranie na vývoj našej mobilnej aplikácie,</a:t>
            </a:r>
          </a:p>
          <a:p>
            <a:r>
              <a:rPr lang="sk-SK" noProof="0" dirty="0"/>
              <a:t>Google Maps – Google mapy sme použili na vykreslenie a zobrazenie trás a aktuálnej polohy používateľa.</a:t>
            </a:r>
          </a:p>
          <a:p>
            <a:r>
              <a:rPr lang="sk-SK" noProof="0" dirty="0"/>
              <a:t>Firebase – Firebase je databázové riešenie pre našu aplikáciu ktoré využívame na ukladanie údajov ako aj na autentifikáciu.</a:t>
            </a:r>
          </a:p>
          <a:p>
            <a:r>
              <a:rPr lang="sk-SK" noProof="0" dirty="0"/>
              <a:t>A ostatné knižnice a nástroje: </a:t>
            </a:r>
            <a:br>
              <a:rPr lang="sk-SK" noProof="0" dirty="0"/>
            </a:br>
            <a:r>
              <a:rPr lang="sk-SK" noProof="0" dirty="0"/>
              <a:t>	Hive(Lokálna Databáza),</a:t>
            </a:r>
            <a:br>
              <a:rPr lang="sk-SK" noProof="0" dirty="0"/>
            </a:br>
            <a:r>
              <a:rPr lang="sk-SK" noProof="0" dirty="0"/>
              <a:t>	Redux(State management),</a:t>
            </a:r>
            <a:br>
              <a:rPr lang="sk-SK" noProof="0" dirty="0"/>
            </a:br>
            <a:r>
              <a:rPr lang="sk-SK" noProof="0" dirty="0"/>
              <a:t>	Git(Zdieľanie zdrojového kódu), </a:t>
            </a:r>
            <a:br>
              <a:rPr lang="sk-SK" noProof="0" dirty="0"/>
            </a:br>
            <a:r>
              <a:rPr lang="sk-SK" noProof="0" dirty="0"/>
              <a:t>	VSC(Editor)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083F-1C56-489F-B6FE-A45B019FA0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9" name="Zástupný objekt pre dátum 8">
            <a:extLst>
              <a:ext uri="{FF2B5EF4-FFF2-40B4-BE49-F238E27FC236}">
                <a16:creationId xmlns:a16="http://schemas.microsoft.com/office/drawing/2014/main" id="{ED237257-22A7-4176-B8A1-D100885A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10" name="Zástupný objekt pre pätu 9">
            <a:extLst>
              <a:ext uri="{FF2B5EF4-FFF2-40B4-BE49-F238E27FC236}">
                <a16:creationId xmlns:a16="http://schemas.microsoft.com/office/drawing/2014/main" id="{46FF7CC7-DFDA-4C20-989E-E6951DD0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Zástupný objekt pre číslo snímky 10">
            <a:extLst>
              <a:ext uri="{FF2B5EF4-FFF2-40B4-BE49-F238E27FC236}">
                <a16:creationId xmlns:a16="http://schemas.microsoft.com/office/drawing/2014/main" id="{DD8A8F43-4FE5-4508-9152-A08D7585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8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8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2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5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9779C-C360-43AE-8A77-8FC8BB4270C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A4D28-653D-4195-99C7-359B3F60A9E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EA3E8F35-11AB-41F2-AC71-BFA7628DF59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-414933"/>
            <a:ext cx="2773540" cy="15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F62B025-851E-4F43-8422-79E544E9222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6022800"/>
            <a:ext cx="619173" cy="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20254"/>
            <a:ext cx="12192000" cy="762000"/>
          </a:xfrm>
        </p:spPr>
        <p:txBody>
          <a:bodyPr>
            <a:noAutofit/>
          </a:bodyPr>
          <a:lstStyle/>
          <a:p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Mobilná aplikácia pre </a:t>
            </a:r>
            <a:r>
              <a:rPr lang="sk-SK" altLang="sk-SK" sz="5000" b="1" dirty="0">
                <a:latin typeface="Sen" pitchFamily="2" charset="0"/>
                <a:cs typeface="Times New Roman" panose="02020603050405020304" pitchFamily="18" charset="0"/>
              </a:rPr>
              <a:t>š</a:t>
            </a:r>
            <a:r>
              <a:rPr lang="pt-BR" altLang="sk-SK" sz="5000" b="1" dirty="0">
                <a:latin typeface="Sen" pitchFamily="2" charset="0"/>
                <a:cs typeface="Times New Roman" panose="02020603050405020304" pitchFamily="18" charset="0"/>
              </a:rPr>
              <a:t>tudentov SPŠE</a:t>
            </a:r>
            <a:endParaRPr lang="cs-CZ" altLang="sk-SK" sz="5000" b="1" dirty="0">
              <a:latin typeface="Sen" pitchFamily="2" charset="0"/>
              <a:cs typeface="Times New Roman" panose="02020603050405020304" pitchFamily="18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733" y="2133600"/>
            <a:ext cx="6684263" cy="1295400"/>
          </a:xfrm>
        </p:spPr>
        <p:txBody>
          <a:bodyPr>
            <a:normAutofit fontScale="92500"/>
          </a:bodyPr>
          <a:lstStyle/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Spojená škola, Komárňanská 28, Nové Zámky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z.</a:t>
            </a:r>
          </a:p>
          <a:p>
            <a:pPr algn="ctr"/>
            <a:r>
              <a:rPr lang="sk-SK" alt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Stredná priemyselná škola elektrotechnická S. A. </a:t>
            </a:r>
            <a:r>
              <a:rPr lang="sk-SK" alt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Jedlíka</a:t>
            </a:r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k-SK" alt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492996" y="5488584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Georgia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Georgia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Georgia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Georgia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Adam Hadar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IV.AI</a:t>
            </a:r>
            <a:br>
              <a:rPr lang="sk-SK" altLang="sk-SK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altLang="sk-SK" dirty="0">
                <a:latin typeface="Sen" pitchFamily="2" charset="0"/>
                <a:cs typeface="Times New Roman" panose="02020603050405020304" pitchFamily="18" charset="0"/>
              </a:rPr>
              <a:t>2022</a:t>
            </a:r>
            <a:endParaRPr lang="cs-CZ" altLang="sk-SK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06CD885A-85BF-4D45-8AC6-869E78C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791">
            <a:off x="6608068" y="1653141"/>
            <a:ext cx="338104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0625 0.9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k-SK" sz="4000" dirty="0">
                <a:latin typeface="Sen" pitchFamily="2" charset="0"/>
                <a:cs typeface="Times New Roman" panose="02020603050405020304" pitchFamily="18" charset="0"/>
              </a:rPr>
              <a:t>Mobilná aplikácia: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Jednoduchý design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Intuitívne ovládanie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Rozsiahla funkcionalita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Spoľahlivosť</a:t>
            </a:r>
          </a:p>
          <a:p>
            <a:pPr marL="457200" lvl="1" indent="0">
              <a:buNone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- Dostupnosť</a:t>
            </a: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5400" noProof="0" dirty="0">
                <a:solidFill>
                  <a:srgbClr val="03C03C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Implementácia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61B61-D7FD-42FC-9F7A-8CCC63714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07" y="1542873"/>
            <a:ext cx="5542158" cy="158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4D9EE537-C13F-43AB-99C4-9B24806E1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t="28708" r="14444" b="30196"/>
          <a:stretch/>
        </p:blipFill>
        <p:spPr bwMode="auto">
          <a:xfrm>
            <a:off x="4692620" y="3595074"/>
            <a:ext cx="3110732" cy="9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kupina 6">
            <a:extLst>
              <a:ext uri="{FF2B5EF4-FFF2-40B4-BE49-F238E27FC236}">
                <a16:creationId xmlns:a16="http://schemas.microsoft.com/office/drawing/2014/main" id="{B4E9EA25-BE43-4B8E-8150-4798C65D89D5}"/>
              </a:ext>
            </a:extLst>
          </p:cNvPr>
          <p:cNvGrpSpPr/>
          <p:nvPr/>
        </p:nvGrpSpPr>
        <p:grpSpPr>
          <a:xfrm>
            <a:off x="1461086" y="5058777"/>
            <a:ext cx="1039116" cy="1370899"/>
            <a:chOff x="1461086" y="5058777"/>
            <a:chExt cx="1039116" cy="1370899"/>
          </a:xfrm>
        </p:grpSpPr>
        <p:pic>
          <p:nvPicPr>
            <p:cNvPr id="1036" name="Picture 12" descr="@hivedb">
              <a:extLst>
                <a:ext uri="{FF2B5EF4-FFF2-40B4-BE49-F238E27FC236}">
                  <a16:creationId xmlns:a16="http://schemas.microsoft.com/office/drawing/2014/main" id="{AF0D8596-2F7B-4CC1-A6D5-7227267DE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31" y="5058777"/>
              <a:ext cx="910027" cy="91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FB7CCBC-9587-4414-9E38-E02A77CF7580}"/>
                </a:ext>
              </a:extLst>
            </p:cNvPr>
            <p:cNvSpPr txBox="1"/>
            <p:nvPr/>
          </p:nvSpPr>
          <p:spPr>
            <a:xfrm>
              <a:off x="1461086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Hive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ECBD206-4848-46A0-B343-50A379487059}"/>
              </a:ext>
            </a:extLst>
          </p:cNvPr>
          <p:cNvGrpSpPr/>
          <p:nvPr/>
        </p:nvGrpSpPr>
        <p:grpSpPr>
          <a:xfrm>
            <a:off x="7250030" y="5071321"/>
            <a:ext cx="1039116" cy="1358355"/>
            <a:chOff x="7233001" y="5071321"/>
            <a:chExt cx="1039116" cy="1358355"/>
          </a:xfrm>
        </p:grpSpPr>
        <p:pic>
          <p:nvPicPr>
            <p:cNvPr id="1042" name="Picture 18" descr="Git Icon [ Download - Logo - icon ] png svg">
              <a:extLst>
                <a:ext uri="{FF2B5EF4-FFF2-40B4-BE49-F238E27FC236}">
                  <a16:creationId xmlns:a16="http://schemas.microsoft.com/office/drawing/2014/main" id="{9E9DD562-DFE5-4EB4-AF09-5AD0CFBB4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927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BlokTextu 14">
              <a:extLst>
                <a:ext uri="{FF2B5EF4-FFF2-40B4-BE49-F238E27FC236}">
                  <a16:creationId xmlns:a16="http://schemas.microsoft.com/office/drawing/2014/main" id="{7BF901AF-9446-46C1-AA72-F2DE26779FB3}"/>
                </a:ext>
              </a:extLst>
            </p:cNvPr>
            <p:cNvSpPr txBox="1"/>
            <p:nvPr/>
          </p:nvSpPr>
          <p:spPr>
            <a:xfrm>
              <a:off x="72330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Git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81F79E6B-7702-4E17-8937-379F781254BD}"/>
              </a:ext>
            </a:extLst>
          </p:cNvPr>
          <p:cNvGrpSpPr/>
          <p:nvPr/>
        </p:nvGrpSpPr>
        <p:grpSpPr>
          <a:xfrm>
            <a:off x="10144501" y="5071321"/>
            <a:ext cx="1039116" cy="1358355"/>
            <a:chOff x="10144501" y="5071321"/>
            <a:chExt cx="1039116" cy="1358355"/>
          </a:xfrm>
        </p:grpSpPr>
        <p:pic>
          <p:nvPicPr>
            <p:cNvPr id="1044" name="Picture 20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5179A3EA-212C-4FE7-943C-79D4A63F8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1992" y="5071321"/>
              <a:ext cx="910800" cy="91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BlokTextu 16">
              <a:extLst>
                <a:ext uri="{FF2B5EF4-FFF2-40B4-BE49-F238E27FC236}">
                  <a16:creationId xmlns:a16="http://schemas.microsoft.com/office/drawing/2014/main" id="{BBD98696-875E-4B09-9BC3-9252268AE409}"/>
                </a:ext>
              </a:extLst>
            </p:cNvPr>
            <p:cNvSpPr txBox="1"/>
            <p:nvPr/>
          </p:nvSpPr>
          <p:spPr>
            <a:xfrm>
              <a:off x="10144501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b="1" dirty="0">
                  <a:solidFill>
                    <a:schemeClr val="bg1">
                      <a:lumMod val="50000"/>
                    </a:schemeClr>
                  </a:solidFill>
                </a:rPr>
                <a:t>VS Code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1D87C3FB-3F73-466E-A3FA-DED2D8DB9CCC}"/>
              </a:ext>
            </a:extLst>
          </p:cNvPr>
          <p:cNvGrpSpPr/>
          <p:nvPr/>
        </p:nvGrpSpPr>
        <p:grpSpPr>
          <a:xfrm>
            <a:off x="4355558" y="5003624"/>
            <a:ext cx="1039116" cy="1426052"/>
            <a:chOff x="4375919" y="5003624"/>
            <a:chExt cx="1039116" cy="1426052"/>
          </a:xfrm>
        </p:grpSpPr>
        <p:sp>
          <p:nvSpPr>
            <p:cNvPr id="13" name="BlokTextu 12">
              <a:extLst>
                <a:ext uri="{FF2B5EF4-FFF2-40B4-BE49-F238E27FC236}">
                  <a16:creationId xmlns:a16="http://schemas.microsoft.com/office/drawing/2014/main" id="{526C59E6-1721-4993-9527-10CD4A2F4F2E}"/>
                </a:ext>
              </a:extLst>
            </p:cNvPr>
            <p:cNvSpPr txBox="1"/>
            <p:nvPr/>
          </p:nvSpPr>
          <p:spPr>
            <a:xfrm>
              <a:off x="4375919" y="6060344"/>
              <a:ext cx="103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>
                      <a:lumMod val="50000"/>
                    </a:schemeClr>
                  </a:solidFill>
                </a:rPr>
                <a:t>Figma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Grafický objekt 5">
              <a:extLst>
                <a:ext uri="{FF2B5EF4-FFF2-40B4-BE49-F238E27FC236}">
                  <a16:creationId xmlns:a16="http://schemas.microsoft.com/office/drawing/2014/main" id="{F89D1836-D079-428B-B1DF-0077A20B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603" y="5003624"/>
              <a:ext cx="597748" cy="896622"/>
            </a:xfrm>
            <a:prstGeom prst="rect">
              <a:avLst/>
            </a:prstGeom>
          </p:spPr>
        </p:pic>
      </p:grpSp>
      <p:sp>
        <p:nvSpPr>
          <p:cNvPr id="24" name="BlokTextu 23">
            <a:extLst>
              <a:ext uri="{FF2B5EF4-FFF2-40B4-BE49-F238E27FC236}">
                <a16:creationId xmlns:a16="http://schemas.microsoft.com/office/drawing/2014/main" id="{250BB82E-5C87-4A5E-AE18-ECD9CB851F23}"/>
              </a:ext>
            </a:extLst>
          </p:cNvPr>
          <p:cNvSpPr txBox="1"/>
          <p:nvPr/>
        </p:nvSpPr>
        <p:spPr>
          <a:xfrm>
            <a:off x="5849423" y="1500795"/>
            <a:ext cx="63392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noProof="0" dirty="0">
                <a:latin typeface="Sen" pitchFamily="2" charset="0"/>
                <a:cs typeface="Times New Roman" panose="02020603050405020304" pitchFamily="18" charset="0"/>
              </a:rPr>
              <a:t> </a:t>
            </a: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Online kurz na Udemy</a:t>
            </a:r>
          </a:p>
          <a:p>
            <a:pPr lvl="1">
              <a:buClr>
                <a:schemeClr val="tx1"/>
              </a:buClr>
              <a:buFont typeface="Times New Roman" panose="02020603050405020304" pitchFamily="18" charset="0"/>
              <a:buChar char="-"/>
            </a:pP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Oficiálna dokumentácia</a:t>
            </a:r>
            <a:br>
              <a:rPr lang="sk-SK" sz="3600" dirty="0">
                <a:latin typeface="Sen" pitchFamily="2" charset="0"/>
                <a:cs typeface="Times New Roman" panose="02020603050405020304" pitchFamily="18" charset="0"/>
              </a:rPr>
            </a:br>
            <a:r>
              <a:rPr lang="sk-SK" sz="3600" dirty="0">
                <a:latin typeface="Sen" pitchFamily="2" charset="0"/>
                <a:cs typeface="Times New Roman" panose="02020603050405020304" pitchFamily="18" charset="0"/>
              </a:rPr>
              <a:t> docs.flutter.dev</a:t>
            </a:r>
          </a:p>
        </p:txBody>
      </p:sp>
    </p:spTree>
    <p:extLst>
      <p:ext uri="{BB962C8B-B14F-4D97-AF65-F5344CB8AC3E}">
        <p14:creationId xmlns:p14="http://schemas.microsoft.com/office/powerpoint/2010/main" val="3505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27695 0.0004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21EDA-AD67-4F75-9897-2EA5C47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031"/>
            <a:ext cx="9728200" cy="1002518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Nefunkcionálne požiadavky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159DA3E-5D3A-4325-A527-AE6242976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1117">
            <a:off x="2696872" y="1019227"/>
            <a:ext cx="2750979" cy="558000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2B0CA615-4240-4C79-923C-6934EA1C2BF7}"/>
              </a:ext>
            </a:extLst>
          </p:cNvPr>
          <p:cNvSpPr txBox="1"/>
          <p:nvPr/>
        </p:nvSpPr>
        <p:spPr>
          <a:xfrm rot="900000">
            <a:off x="-19543" y="4308502"/>
            <a:ext cx="231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iPhone 12 Pro Max</a:t>
            </a:r>
            <a:endParaRPr lang="sk-SK" sz="3200" dirty="0">
              <a:solidFill>
                <a:schemeClr val="bg2">
                  <a:lumMod val="50000"/>
                </a:schemeClr>
              </a:solidFill>
              <a:latin typeface="Sen" pitchFamily="2" charset="0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3CD6479-64F1-426E-9AA5-D932AA67B5A8}"/>
              </a:ext>
            </a:extLst>
          </p:cNvPr>
          <p:cNvSpPr txBox="1"/>
          <p:nvPr/>
        </p:nvSpPr>
        <p:spPr>
          <a:xfrm rot="20700000">
            <a:off x="9233640" y="570849"/>
            <a:ext cx="227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Google</a:t>
            </a:r>
            <a:b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</a:br>
            <a:r>
              <a:rPr lang="en-GB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Pixel </a:t>
            </a:r>
            <a:r>
              <a:rPr lang="sk-SK" sz="3200" dirty="0">
                <a:solidFill>
                  <a:schemeClr val="bg2">
                    <a:lumMod val="50000"/>
                  </a:schemeClr>
                </a:solidFill>
                <a:latin typeface="Sen" pitchFamily="2" charset="0"/>
              </a:rPr>
              <a:t>4a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93213CF-2E4D-4570-9E9D-CCDC27020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166980" y="1010699"/>
            <a:ext cx="2698951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12252 0.7835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3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181 0.74398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3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Motion origin="layout" path="M -0.24636 -0.11944 L 8.33333E-7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81 -0.1463 L -1.04167E-6 4.44444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sk-SK" sz="6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346"/>
            <a:ext cx="10515600" cy="522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3200" dirty="0">
                <a:latin typeface="Sen" pitchFamily="2" charset="0"/>
                <a:cs typeface="Times New Roman" panose="02020603050405020304" pitchFamily="18" charset="0"/>
              </a:rPr>
              <a:t>Bezplatné, ľahká integrácia.</a:t>
            </a:r>
          </a:p>
          <a:p>
            <a:pPr marL="0" indent="0">
              <a:buNone/>
            </a:pPr>
            <a:endParaRPr lang="sk-SK" sz="3200" b="1" dirty="0">
              <a:latin typeface="Sen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Firebase Authentification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Google Auth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Email a heslo</a:t>
            </a: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Unikátne UID</a:t>
            </a:r>
          </a:p>
          <a:p>
            <a:pPr marL="0" indent="0">
              <a:buNone/>
            </a:pPr>
            <a:r>
              <a:rPr lang="sk-SK" sz="3200" b="1" dirty="0">
                <a:latin typeface="Sen" pitchFamily="2" charset="0"/>
                <a:cs typeface="Times New Roman" panose="02020603050405020304" pitchFamily="18" charset="0"/>
              </a:rPr>
              <a:t>Cloud Firestore</a:t>
            </a:r>
            <a:endParaRPr lang="sk-SK" sz="2800" b="1" dirty="0">
              <a:latin typeface="Sen" pitchFamily="2" charset="0"/>
              <a:cs typeface="Times New Roman" panose="02020603050405020304" pitchFamily="18" charset="0"/>
            </a:endParaRPr>
          </a:p>
          <a:p>
            <a:pPr lvl="1">
              <a:buFont typeface="Sen" pitchFamily="2" charset="0"/>
              <a:buChar char="-"/>
            </a:pPr>
            <a:r>
              <a:rPr lang="sk-SK" sz="2800" dirty="0">
                <a:latin typeface="Sen" pitchFamily="2" charset="0"/>
                <a:cs typeface="Times New Roman" panose="02020603050405020304" pitchFamily="18" charset="0"/>
              </a:rPr>
              <a:t>Enkryptovanie hesla(AES)</a:t>
            </a:r>
          </a:p>
          <a:p>
            <a:pPr lvl="1">
              <a:buFont typeface="Sen" pitchFamily="2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3FC1CD-DDF6-4693-AA3D-2CACDC915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6"/>
          <a:stretch/>
        </p:blipFill>
        <p:spPr>
          <a:xfrm>
            <a:off x="6821715" y="2271795"/>
            <a:ext cx="5370285" cy="36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5" y="0"/>
            <a:ext cx="10515600" cy="940898"/>
          </a:xfrm>
        </p:spPr>
        <p:txBody>
          <a:bodyPr>
            <a:normAutofit/>
          </a:bodyPr>
          <a:lstStyle/>
          <a:p>
            <a:r>
              <a:rPr lang="sk-SK" sz="4000" b="1" noProof="0" dirty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Prihlasovanie a registrácia</a:t>
            </a:r>
          </a:p>
        </p:txBody>
      </p:sp>
      <p:sp>
        <p:nvSpPr>
          <p:cNvPr id="8" name="Textové pole 1118">
            <a:extLst>
              <a:ext uri="{FF2B5EF4-FFF2-40B4-BE49-F238E27FC236}">
                <a16:creationId xmlns:a16="http://schemas.microsoft.com/office/drawing/2014/main" id="{184DF0ED-871B-42A4-BE57-86B23DA9E9E4}"/>
              </a:ext>
            </a:extLst>
          </p:cNvPr>
          <p:cNvSpPr txBox="1"/>
          <p:nvPr/>
        </p:nvSpPr>
        <p:spPr>
          <a:xfrm>
            <a:off x="5257799" y="1500505"/>
            <a:ext cx="7724775" cy="19284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_formKey =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GlobalKey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FormState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key: _formKey,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child: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children: [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TextInputWidget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controller: _emailController,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validator: (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 x) {...}),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1600" dirty="0">
                <a:solidFill>
                  <a:srgbClr val="007F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LoginButton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((){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sk-SK" sz="1600" dirty="0">
                <a:solidFill>
                  <a:srgbClr val="7928A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(_formKey.currentState!.validate()){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...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}),</a:t>
            </a:r>
            <a:b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1600" dirty="0">
                <a:solidFill>
                  <a:srgbClr val="5454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]))</a:t>
            </a:r>
            <a:endParaRPr lang="sk-SK" sz="32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E3A04479-7C72-4907-9409-0CB132C2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925" cy="5981036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70EB6895-6A40-40B9-BDC0-E7458209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58605B0-7E18-4891-9AA8-0A9CB65AA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FB36DA19-1CFB-42A5-8F27-3FD63A9F3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1" y="740229"/>
            <a:ext cx="2892231" cy="59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6F6A06-6204-4365-A02F-7524BC26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25" y="125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noProof="0" dirty="0" smtClean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Z</a:t>
            </a:r>
            <a:r>
              <a:rPr lang="sk-SK" sz="6000" b="1" noProof="0" dirty="0" smtClean="0">
                <a:solidFill>
                  <a:srgbClr val="03C03C"/>
                </a:solidFill>
                <a:latin typeface="Sen" pitchFamily="2" charset="0"/>
                <a:ea typeface="Adobe Gothic Std B" panose="020B0800000000000000" pitchFamily="34" charset="-128"/>
              </a:rPr>
              <a:t>ískavanie EduPage dát</a:t>
            </a:r>
            <a:endParaRPr lang="sk-SK" sz="6000" b="1" noProof="0" dirty="0">
              <a:solidFill>
                <a:srgbClr val="03C03C"/>
              </a:solidFill>
              <a:latin typeface="Sen" pitchFamily="2" charset="0"/>
              <a:ea typeface="Adobe Gothic Std B" panose="020B0800000000000000" pitchFamily="34" charset="-128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E57724-B5B5-427D-B5D6-FCE051E0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693" y="1436080"/>
            <a:ext cx="10515600" cy="5225752"/>
          </a:xfrm>
        </p:spPr>
        <p:txBody>
          <a:bodyPr>
            <a:normAutofit/>
          </a:bodyPr>
          <a:lstStyle/>
          <a:p>
            <a:pPr>
              <a:buFont typeface="Sen" panose="020B0604020202020204" charset="0"/>
              <a:buChar char="-"/>
            </a:pPr>
            <a:r>
              <a:rPr lang="sk-SK" sz="3200" dirty="0" smtClean="0">
                <a:latin typeface="Sen" pitchFamily="2" charset="0"/>
                <a:cs typeface="Times New Roman" panose="02020603050405020304" pitchFamily="18" charset="0"/>
              </a:rPr>
              <a:t>Séria HTTP GET requestov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 smtClean="0">
                <a:latin typeface="Sen" pitchFamily="2" charset="0"/>
                <a:cs typeface="Times New Roman" panose="02020603050405020304" pitchFamily="18" charset="0"/>
              </a:rPr>
              <a:t>Spracovanie odpovedí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 smtClean="0">
                <a:latin typeface="Sen" pitchFamily="2" charset="0"/>
                <a:cs typeface="Times New Roman" panose="02020603050405020304" pitchFamily="18" charset="0"/>
              </a:rPr>
              <a:t>Manažovanie cookies</a:t>
            </a:r>
          </a:p>
          <a:p>
            <a:pPr>
              <a:buFont typeface="Sen" panose="020B0604020202020204" charset="0"/>
              <a:buChar char="-"/>
            </a:pPr>
            <a:r>
              <a:rPr lang="sk-SK" sz="3200" dirty="0" err="1" smtClean="0">
                <a:latin typeface="Sen" pitchFamily="2" charset="0"/>
                <a:cs typeface="Times New Roman" panose="02020603050405020304" pitchFamily="18" charset="0"/>
              </a:rPr>
              <a:t>Parsovanie</a:t>
            </a:r>
            <a:r>
              <a:rPr lang="sk-SK" sz="3200" dirty="0" smtClean="0">
                <a:latin typeface="Sen" pitchFamily="2" charset="0"/>
                <a:cs typeface="Times New Roman" panose="02020603050405020304" pitchFamily="18" charset="0"/>
              </a:rPr>
              <a:t> JSON dát do modelov</a:t>
            </a:r>
          </a:p>
          <a:p>
            <a:pPr>
              <a:buFont typeface="Sen" panose="020B0604020202020204" charset="0"/>
              <a:buChar char="-"/>
            </a:pPr>
            <a:endParaRPr lang="sk-SK" sz="3200" dirty="0">
              <a:latin typeface="Sen" pitchFamily="2" charset="0"/>
              <a:cs typeface="Times New Roman" panose="02020603050405020304" pitchFamily="18" charset="0"/>
            </a:endParaRPr>
          </a:p>
          <a:p>
            <a:pPr>
              <a:buFont typeface="Sen" panose="020B0604020202020204" charset="0"/>
              <a:buChar char="-"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sk-SK" sz="2800" dirty="0">
              <a:latin typeface="Sen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 pole 32"/>
          <p:cNvSpPr txBox="1"/>
          <p:nvPr/>
        </p:nvSpPr>
        <p:spPr>
          <a:xfrm>
            <a:off x="1286935" y="338668"/>
            <a:ext cx="8037689" cy="2630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requestUrl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'https://$_school.edupage.org/login/index.php'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requestUrl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 err="1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Cookie</a:t>
            </a:r>
            <a:r>
              <a:rPr lang="sk-SK" sz="2000" dirty="0">
                <a:solidFill>
                  <a:srgbClr val="0088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/>
            </a:r>
            <a:br>
              <a:rPr lang="sk-SK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_updateCookies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sz="2000" dirty="0" err="1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sz="2000" dirty="0">
                <a:solidFill>
                  <a:srgbClr val="66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4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  <p:sp>
        <p:nvSpPr>
          <p:cNvPr id="2" name="Obdĺžnik 1"/>
          <p:cNvSpPr/>
          <p:nvPr/>
        </p:nvSpPr>
        <p:spPr>
          <a:xfrm>
            <a:off x="553156" y="3228622"/>
            <a:ext cx="114469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noProof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{connection: Upgrade, last-modified: Tue, 15 Feb 2022 07:39:17 GMT, </a:t>
            </a:r>
            <a:r>
              <a:rPr lang="sk-SK" b="1" noProof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set-cookie: PHPSESSID=ebd9c97e592c7de301c00d82c6030eb5; path=/; secure; HttpOnly</a:t>
            </a:r>
            <a:r>
              <a:rPr lang="sk-SK" noProof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, cache-control: no-store, no-cache, must-revalidate, post-check=0, pre-check=0, transfer-encoding: chunked, date: Tue, 15 Feb 2022 07:39:17 GMT, content-encoding: gzip, vary: Accept-Encoding, strict-transport-security: max-age=63072000;, referrer-policy: same-origin, content-type: text/html; charset=utf-8, pragma: no-cache, x-xss-protection: 1; mode=block, content-language: sk, upgrade: h2,h2c, server: Apache, x-frame-options: sameorigin, x-content-type-options: nosniff, expires: Mon, 26 Jul 1997 05:00:00 GMT}</a:t>
            </a:r>
            <a:endParaRPr lang="sk-SK" noProof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Obdĺžnik 2"/>
          <p:cNvSpPr/>
          <p:nvPr/>
        </p:nvSpPr>
        <p:spPr>
          <a:xfrm>
            <a:off x="553155" y="402190"/>
            <a:ext cx="11446933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loginRequestUrl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'https://$_school.edupage.org/login/edubarLogin.php'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b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r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'(?&lt;=name="csrfauth" value=")(.*)(?="&gt;)'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caseSensitive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multiLine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false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final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?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tokenRegex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stringMatch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body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"username"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_username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"password"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_password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"csrfauth"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csrfToken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toString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final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loginResponse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00008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await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http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post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sk-SK" noProof="1" smtClean="0">
                <a:solidFill>
                  <a:srgbClr val="6600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Uri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parse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loginRequestUrl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body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parameters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headers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sk-SK" noProof="1" smtClean="0">
                <a:solidFill>
                  <a:srgbClr val="0088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'Cookie'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_cookieList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200" noProof="1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_</a:t>
            </a:r>
            <a:r>
              <a:rPr lang="sk-SK" noProof="1" smtClean="0">
                <a:solidFill>
                  <a:srgbClr val="C4591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updateCookies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loginResponse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sk-SK" noProof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headers</a:t>
            </a:r>
            <a:r>
              <a:rPr lang="sk-SK" noProof="1" smtClean="0">
                <a:solidFill>
                  <a:srgbClr val="66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sk-SK" sz="32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6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otí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666</Words>
  <Application>Microsoft Office PowerPoint</Application>
  <PresentationFormat>Širokouhlá</PresentationFormat>
  <Paragraphs>113</Paragraphs>
  <Slides>8</Slides>
  <Notes>7</Notes>
  <HiddenSlides>0</HiddenSlides>
  <MMClips>0</MMClips>
  <ScaleCrop>false</ScaleCrop>
  <HeadingPairs>
    <vt:vector size="6" baseType="variant">
      <vt:variant>
        <vt:lpstr>Použité písma</vt:lpstr>
      </vt:variant>
      <vt:variant>
        <vt:i4>9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8" baseType="lpstr">
      <vt:lpstr>Calibri Light</vt:lpstr>
      <vt:lpstr>Calibri</vt:lpstr>
      <vt:lpstr>Adobe Gothic Std B</vt:lpstr>
      <vt:lpstr>Consolas</vt:lpstr>
      <vt:lpstr>Sen</vt:lpstr>
      <vt:lpstr>Times New Roman</vt:lpstr>
      <vt:lpstr>Courier New</vt:lpstr>
      <vt:lpstr>Arial Black</vt:lpstr>
      <vt:lpstr>Arial</vt:lpstr>
      <vt:lpstr>Office Theme</vt:lpstr>
      <vt:lpstr>Mobilná aplikácia pre študentov SPŠE</vt:lpstr>
      <vt:lpstr>Ciele práce</vt:lpstr>
      <vt:lpstr>Implementácia</vt:lpstr>
      <vt:lpstr>Nefunkcionálne požiadavky</vt:lpstr>
      <vt:lpstr>Prihlasovanie a registrácia</vt:lpstr>
      <vt:lpstr>Prihlasovanie a registrácia</vt:lpstr>
      <vt:lpstr>Získavanie EduPage dát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 Team</dc:title>
  <dc:creator>adamko hadar</dc:creator>
  <cp:lastModifiedBy>Lenovo</cp:lastModifiedBy>
  <cp:revision>47</cp:revision>
  <dcterms:created xsi:type="dcterms:W3CDTF">2021-04-19T09:39:24Z</dcterms:created>
  <dcterms:modified xsi:type="dcterms:W3CDTF">2022-02-15T08:33:52Z</dcterms:modified>
</cp:coreProperties>
</file>